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6"/>
  </p:notesMasterIdLst>
  <p:sldIdLst>
    <p:sldId id="256" r:id="rId2"/>
    <p:sldId id="257" r:id="rId3"/>
    <p:sldId id="286" r:id="rId4"/>
    <p:sldId id="258" r:id="rId5"/>
    <p:sldId id="259" r:id="rId6"/>
    <p:sldId id="261" r:id="rId7"/>
    <p:sldId id="262" r:id="rId8"/>
    <p:sldId id="263" r:id="rId9"/>
    <p:sldId id="288" r:id="rId10"/>
    <p:sldId id="287" r:id="rId11"/>
    <p:sldId id="289" r:id="rId12"/>
    <p:sldId id="290" r:id="rId13"/>
    <p:sldId id="267" r:id="rId14"/>
    <p:sldId id="270"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Light" panose="020B0604020202020204" charset="0"/>
      <p:regular r:id="rId21"/>
      <p:bold r:id="rId22"/>
      <p:italic r:id="rId23"/>
      <p:boldItalic r:id="rId24"/>
    </p:embeddedFont>
    <p:embeddedFont>
      <p:font typeface="Mali SemiBold" panose="020B0604020202020204" charset="-34"/>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2FBF09-DE14-4442-8905-48FB5A4A0BBC}">
  <a:tblStyle styleId="{632FBF09-DE14-4442-8905-48FB5A4A0BB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snapToGrid="0">
      <p:cViewPr varScale="1">
        <p:scale>
          <a:sx n="95" d="100"/>
          <a:sy n="95" d="100"/>
        </p:scale>
        <p:origin x="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983664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29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95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4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6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76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34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45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57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3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 image">
  <p:cSld name="TITLE_AND_BODY_1">
    <p:bg>
      <p:bgPr>
        <a:solidFill>
          <a:schemeClr val="dk1"/>
        </a:solidFill>
        <a:effectLst/>
      </p:bgPr>
    </p:bg>
    <p:spTree>
      <p:nvGrpSpPr>
        <p:cNvPr id="1"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r="50097"/>
          <a:stretch/>
        </p:blipFill>
        <p:spPr>
          <a:xfrm>
            <a:off x="0" y="0"/>
            <a:ext cx="4563024" cy="5143500"/>
          </a:xfrm>
          <a:prstGeom prst="rect">
            <a:avLst/>
          </a:prstGeom>
          <a:noFill/>
          <a:ln>
            <a:noFill/>
          </a:ln>
          <a:effectLst>
            <a:outerShdw blurRad="114300" dist="9525" algn="bl" rotWithShape="0">
              <a:schemeClr val="dk1">
                <a:alpha val="30000"/>
              </a:schemeClr>
            </a:outerShdw>
          </a:effectLst>
        </p:spPr>
      </p:pic>
      <p:sp>
        <p:nvSpPr>
          <p:cNvPr id="259" name="Google Shape;259;p6"/>
          <p:cNvSpPr/>
          <p:nvPr/>
        </p:nvSpPr>
        <p:spPr>
          <a:xfrm rot="197195">
            <a:off x="267937" y="14512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a:spLocks noGrp="1"/>
          </p:cNvSpPr>
          <p:nvPr>
            <p:ph type="title"/>
          </p:nvPr>
        </p:nvSpPr>
        <p:spPr>
          <a:xfrm>
            <a:off x="524200" y="983900"/>
            <a:ext cx="3446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524200" y="1809750"/>
            <a:ext cx="3446100" cy="2621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262" name="Google Shape;262;p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rot="-5400000" flipH="1">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rot="-5400000" flipH="1">
              <a:off x="9848714" y="1201031"/>
              <a:ext cx="196383" cy="2982574"/>
              <a:chOff x="1447800" y="152400"/>
              <a:chExt cx="318597" cy="4838699"/>
            </a:xfrm>
          </p:grpSpPr>
          <p:sp>
            <p:nvSpPr>
              <p:cNvPr id="308" name="Google Shape;308;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rot="-5400000" flipH="1">
              <a:off x="9689113" y="1336426"/>
              <a:ext cx="196383" cy="2982574"/>
              <a:chOff x="1600200" y="152400"/>
              <a:chExt cx="318597" cy="4838699"/>
            </a:xfrm>
          </p:grpSpPr>
          <p:sp>
            <p:nvSpPr>
              <p:cNvPr id="311" name="Google Shape;311;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rot="-5400000" flipH="1">
              <a:off x="9944475" y="1471836"/>
              <a:ext cx="196383" cy="2982574"/>
              <a:chOff x="533400" y="152400"/>
              <a:chExt cx="318597" cy="4838699"/>
            </a:xfrm>
          </p:grpSpPr>
          <p:sp>
            <p:nvSpPr>
              <p:cNvPr id="314" name="Google Shape;314;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rot="-5400000" flipH="1">
              <a:off x="9752954" y="1607231"/>
              <a:ext cx="196383" cy="2982574"/>
              <a:chOff x="685800" y="152400"/>
              <a:chExt cx="318597" cy="4838699"/>
            </a:xfrm>
          </p:grpSpPr>
          <p:sp>
            <p:nvSpPr>
              <p:cNvPr id="317" name="Google Shape;317;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rot="-5400000" flipH="1">
              <a:off x="9816794" y="1954222"/>
              <a:ext cx="196383" cy="2982574"/>
              <a:chOff x="990600" y="152400"/>
              <a:chExt cx="318597" cy="4838699"/>
            </a:xfrm>
          </p:grpSpPr>
          <p:sp>
            <p:nvSpPr>
              <p:cNvPr id="320" name="Google Shape;320;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rot="-5400000" flipH="1">
              <a:off x="9752954" y="2089589"/>
              <a:ext cx="196383" cy="2982574"/>
              <a:chOff x="3663063" y="152400"/>
              <a:chExt cx="318597" cy="4838699"/>
            </a:xfrm>
          </p:grpSpPr>
          <p:sp>
            <p:nvSpPr>
              <p:cNvPr id="323" name="Google Shape;323;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rot="-5400000" flipH="1">
              <a:off x="9880634" y="2225013"/>
              <a:ext cx="196383" cy="2982574"/>
              <a:chOff x="1295400" y="152400"/>
              <a:chExt cx="318597" cy="4838699"/>
            </a:xfrm>
          </p:grpSpPr>
          <p:sp>
            <p:nvSpPr>
              <p:cNvPr id="326" name="Google Shape;326;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rot="-5400000" flipH="1">
              <a:off x="9848714" y="2361002"/>
              <a:ext cx="196383" cy="2982574"/>
              <a:chOff x="1447800" y="152400"/>
              <a:chExt cx="318597" cy="4838699"/>
            </a:xfrm>
          </p:grpSpPr>
          <p:sp>
            <p:nvSpPr>
              <p:cNvPr id="329" name="Google Shape;329;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rot="-5400000" flipH="1">
              <a:off x="9721033" y="2496397"/>
              <a:ext cx="196383" cy="2982574"/>
              <a:chOff x="1600200" y="152400"/>
              <a:chExt cx="318597" cy="4838699"/>
            </a:xfrm>
          </p:grpSpPr>
          <p:sp>
            <p:nvSpPr>
              <p:cNvPr id="332" name="Google Shape;332;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rot="-5400000" flipH="1">
              <a:off x="9625273" y="2631806"/>
              <a:ext cx="196383" cy="2982574"/>
              <a:chOff x="533400" y="152400"/>
              <a:chExt cx="318597" cy="4838699"/>
            </a:xfrm>
          </p:grpSpPr>
          <p:sp>
            <p:nvSpPr>
              <p:cNvPr id="335" name="Google Shape;335;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rot="-5400000" flipH="1">
              <a:off x="9657193" y="2767202"/>
              <a:ext cx="196383" cy="2982574"/>
              <a:chOff x="685800" y="152400"/>
              <a:chExt cx="318597" cy="4838699"/>
            </a:xfrm>
          </p:grpSpPr>
          <p:sp>
            <p:nvSpPr>
              <p:cNvPr id="338" name="Google Shape;338;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rot="-5400000" flipH="1">
              <a:off x="9816794" y="2902597"/>
              <a:ext cx="196383" cy="2982574"/>
              <a:chOff x="838200" y="152400"/>
              <a:chExt cx="318597" cy="4838699"/>
            </a:xfrm>
          </p:grpSpPr>
          <p:sp>
            <p:nvSpPr>
              <p:cNvPr id="341" name="Google Shape;341;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rot="-5400000" flipH="1">
              <a:off x="9625273" y="3037992"/>
              <a:ext cx="196383" cy="2982574"/>
              <a:chOff x="990600" y="152400"/>
              <a:chExt cx="318597" cy="4838699"/>
            </a:xfrm>
          </p:grpSpPr>
          <p:sp>
            <p:nvSpPr>
              <p:cNvPr id="344" name="Google Shape;344;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rot="-5400000" flipH="1">
              <a:off x="9944475" y="3173359"/>
              <a:ext cx="196383" cy="2982574"/>
              <a:chOff x="3663063" y="152400"/>
              <a:chExt cx="318597" cy="4838699"/>
            </a:xfrm>
          </p:grpSpPr>
          <p:sp>
            <p:nvSpPr>
              <p:cNvPr id="347" name="Google Shape;347;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rot="-5400000" flipH="1">
              <a:off x="9784874" y="3308783"/>
              <a:ext cx="196383" cy="2982574"/>
              <a:chOff x="1295400" y="152400"/>
              <a:chExt cx="318597" cy="4838699"/>
            </a:xfrm>
          </p:grpSpPr>
          <p:sp>
            <p:nvSpPr>
              <p:cNvPr id="350" name="Google Shape;350;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7"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829000" y="175098"/>
            <a:ext cx="7146900" cy="175732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800" dirty="0" smtClean="0"/>
              <a:t>Pemberton Township Schools</a:t>
            </a:r>
            <a:endParaRPr sz="2800" dirty="0"/>
          </a:p>
        </p:txBody>
      </p:sp>
      <p:sp>
        <p:nvSpPr>
          <p:cNvPr id="768" name="Google Shape;768;p15"/>
          <p:cNvSpPr/>
          <p:nvPr/>
        </p:nvSpPr>
        <p:spPr>
          <a:xfrm rot="10800000">
            <a:off x="5029294" y="565505"/>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828992" y="2811998"/>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rot="10800000" flipH="1" flipV="1">
            <a:off x="2315183" y="1182439"/>
            <a:ext cx="5817141" cy="646331"/>
          </a:xfrm>
          <a:prstGeom prst="rect">
            <a:avLst/>
          </a:prstGeom>
          <a:noFill/>
        </p:spPr>
        <p:txBody>
          <a:bodyPr wrap="square" rtlCol="0">
            <a:spAutoFit/>
          </a:bodyPr>
          <a:lstStyle/>
          <a:p>
            <a:pPr algn="ctr"/>
            <a:r>
              <a:rPr lang="en-US" sz="2400" dirty="0" smtClean="0"/>
              <a:t>Back to School Night</a:t>
            </a:r>
            <a:endParaRPr lang="en-US" sz="2400" dirty="0" smtClean="0"/>
          </a:p>
          <a:p>
            <a:pPr algn="ctr"/>
            <a:r>
              <a:rPr lang="en-US" sz="1200" dirty="0" smtClean="0"/>
              <a:t>September 2020</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Intervention and Referral Team</a:t>
            </a:r>
          </a:p>
        </p:txBody>
      </p:sp>
      <p:sp>
        <p:nvSpPr>
          <p:cNvPr id="3" name="Text Placeholder 2"/>
          <p:cNvSpPr>
            <a:spLocks noGrp="1"/>
          </p:cNvSpPr>
          <p:nvPr>
            <p:ph type="body" idx="1"/>
          </p:nvPr>
        </p:nvSpPr>
        <p:spPr>
          <a:xfrm>
            <a:off x="191386" y="1722600"/>
            <a:ext cx="45719" cy="3420900"/>
          </a:xfrm>
        </p:spPr>
        <p:txBody>
          <a:bodyPr/>
          <a:lstStyle/>
          <a:p>
            <a:pPr marL="88900" indent="0">
              <a:buNone/>
            </a:pPr>
            <a:endParaRPr lang="en-US" dirty="0"/>
          </a:p>
        </p:txBody>
      </p:sp>
      <p:sp>
        <p:nvSpPr>
          <p:cNvPr id="4" name="Text Placeholder 3"/>
          <p:cNvSpPr>
            <a:spLocks noGrp="1"/>
          </p:cNvSpPr>
          <p:nvPr>
            <p:ph type="body" idx="2"/>
          </p:nvPr>
        </p:nvSpPr>
        <p:spPr>
          <a:xfrm>
            <a:off x="318976" y="1352550"/>
            <a:ext cx="7412123" cy="4548520"/>
          </a:xfrm>
        </p:spPr>
        <p:txBody>
          <a:bodyPr/>
          <a:lstStyle/>
          <a:p>
            <a:pPr fontAlgn="base"/>
            <a:r>
              <a:rPr lang="en-US" sz="1800" dirty="0"/>
              <a:t> </a:t>
            </a:r>
            <a:r>
              <a:rPr lang="en-US" sz="1600" dirty="0"/>
              <a:t>The primary role of PIRT is to provide support and suggested interventions to teachers so that all children can succeed within the general education classroom. Throughout the year, we will be working closely with classroom teachers to ensure that all children are receiving the supports they need.  As a PIRT member, we have knowledge and training in early childhood education, child </a:t>
            </a:r>
            <a:r>
              <a:rPr lang="en-US" sz="1600" dirty="0" smtClean="0"/>
              <a:t>development, the</a:t>
            </a:r>
            <a:r>
              <a:rPr lang="en-US" sz="1600" dirty="0"/>
              <a:t> </a:t>
            </a:r>
            <a:r>
              <a:rPr lang="en-US" sz="1600" dirty="0" err="1"/>
              <a:t>HighScope</a:t>
            </a:r>
            <a:r>
              <a:rPr lang="en-US" sz="1600" dirty="0"/>
              <a:t> curriculum, special education, Child Study Team referrals, Positive Behavior Supports, modifying curriculum to suit student needs and implementing supports. </a:t>
            </a:r>
            <a:br>
              <a:rPr lang="en-US" sz="1600" dirty="0"/>
            </a:br>
            <a:endParaRPr lang="en-US" sz="1600" dirty="0"/>
          </a:p>
          <a:p>
            <a:pPr fontAlgn="base"/>
            <a:r>
              <a:rPr lang="en-US" sz="1600" dirty="0"/>
              <a:t>If you have any questions or concerns, please feel free to reach out to either the teacher or the PIRT member at any time.  We can be reached  at (609) 893-8141 x 1500.</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26506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Teachers</a:t>
            </a:r>
            <a:endParaRPr lang="en-US" dirty="0"/>
          </a:p>
        </p:txBody>
      </p:sp>
      <p:sp>
        <p:nvSpPr>
          <p:cNvPr id="3" name="Text Placeholder 2"/>
          <p:cNvSpPr>
            <a:spLocks noGrp="1"/>
          </p:cNvSpPr>
          <p:nvPr>
            <p:ph type="body" idx="1"/>
          </p:nvPr>
        </p:nvSpPr>
        <p:spPr/>
        <p:txBody>
          <a:bodyPr/>
          <a:lstStyle/>
          <a:p>
            <a:r>
              <a:rPr lang="en-US" sz="1800" dirty="0"/>
              <a:t>The Pemberton Early Childhood program has three master teachers.  Master teachers provide curriculum and environmental support for teachers and students, ensuring developmentally appropriate practice according to NJ Teaching and Learning standards.  They also offer professional development opportunities for early childhood </a:t>
            </a:r>
            <a:r>
              <a:rPr lang="en-US" sz="1800" dirty="0" smtClean="0"/>
              <a:t>staff and  provide </a:t>
            </a:r>
            <a:r>
              <a:rPr lang="en-US" sz="1800" dirty="0"/>
              <a:t>workshops for parents.</a:t>
            </a:r>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17839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Study Team</a:t>
            </a:r>
            <a:endParaRPr lang="en-US" dirty="0"/>
          </a:p>
        </p:txBody>
      </p:sp>
      <p:sp>
        <p:nvSpPr>
          <p:cNvPr id="3" name="Text Placeholder 2"/>
          <p:cNvSpPr>
            <a:spLocks noGrp="1"/>
          </p:cNvSpPr>
          <p:nvPr>
            <p:ph type="body" idx="1"/>
          </p:nvPr>
        </p:nvSpPr>
        <p:spPr/>
        <p:txBody>
          <a:bodyPr/>
          <a:lstStyle/>
          <a:p>
            <a:r>
              <a:rPr lang="en-US" sz="1800" dirty="0" smtClean="0"/>
              <a:t>The </a:t>
            </a:r>
            <a:r>
              <a:rPr lang="en-US" sz="1800" dirty="0"/>
              <a:t>Child Study Team (CST) is a group of professionals </a:t>
            </a:r>
            <a:r>
              <a:rPr lang="en-US" sz="1800" dirty="0" smtClean="0"/>
              <a:t>who </a:t>
            </a:r>
            <a:r>
              <a:rPr lang="en-US" sz="1800" dirty="0"/>
              <a:t>provide consultative, evaluative, and prescriptive services to teachers and parents in regard to students who are experiencing school related difficulties</a:t>
            </a:r>
            <a:r>
              <a:rPr lang="en-US" sz="1800" dirty="0" smtClean="0"/>
              <a:t>.</a:t>
            </a:r>
          </a:p>
          <a:p>
            <a:r>
              <a:rPr lang="en-US" sz="1800" dirty="0"/>
              <a:t>If you are concerned your preschool child is developing or learning differently, you can call </a:t>
            </a:r>
            <a:r>
              <a:rPr lang="en-US" sz="1800" dirty="0" smtClean="0"/>
              <a:t>the district </a:t>
            </a:r>
            <a:r>
              <a:rPr lang="en-US" sz="1800" dirty="0"/>
              <a:t>to request an evaluation for preschool special education and related services. For more information call</a:t>
            </a:r>
            <a:r>
              <a:rPr lang="en-US" sz="1800" dirty="0" smtClean="0"/>
              <a:t>: Deborah Ceplo, Assistant Director of Early Childhood, at 609-893-8141 </a:t>
            </a:r>
            <a:r>
              <a:rPr lang="en-US" sz="1800" dirty="0" err="1" smtClean="0"/>
              <a:t>ext</a:t>
            </a:r>
            <a:r>
              <a:rPr lang="en-US" sz="1800" dirty="0" smtClean="0"/>
              <a:t> 1500 to arrange for an appointment and screening.</a:t>
            </a:r>
          </a:p>
          <a:p>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03909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Google Shape;856;p2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855" name="Google Shape;855;p26"/>
          <p:cNvSpPr txBox="1">
            <a:spLocks noGrp="1"/>
          </p:cNvSpPr>
          <p:nvPr>
            <p:ph type="title" idx="4294967295"/>
          </p:nvPr>
        </p:nvSpPr>
        <p:spPr>
          <a:xfrm>
            <a:off x="0" y="527050"/>
            <a:ext cx="6902450" cy="460375"/>
          </a:xfrm>
          <a:prstGeom prst="rect">
            <a:avLst/>
          </a:prstGeom>
        </p:spPr>
        <p:txBody>
          <a:bodyPr spcFirstLastPara="1" wrap="square" lIns="0" tIns="0" rIns="0" bIns="0" anchor="b" anchorCtr="0">
            <a:noAutofit/>
          </a:bodyPr>
          <a:lstStyle/>
          <a:p>
            <a:pPr lvl="0"/>
            <a:r>
              <a:rPr lang="en-US" b="1" dirty="0" smtClean="0"/>
              <a:t>Core </a:t>
            </a:r>
            <a:r>
              <a:rPr lang="en-US" b="1" dirty="0"/>
              <a:t>Values</a:t>
            </a:r>
            <a:endParaRPr dirty="0"/>
          </a:p>
        </p:txBody>
      </p:sp>
      <p:sp>
        <p:nvSpPr>
          <p:cNvPr id="2" name="TextBox 1"/>
          <p:cNvSpPr txBox="1"/>
          <p:nvPr/>
        </p:nvSpPr>
        <p:spPr>
          <a:xfrm>
            <a:off x="1020726" y="1073889"/>
            <a:ext cx="7506080" cy="3293209"/>
          </a:xfrm>
          <a:prstGeom prst="rect">
            <a:avLst/>
          </a:prstGeom>
          <a:noFill/>
        </p:spPr>
        <p:txBody>
          <a:bodyPr wrap="square" rtlCol="0">
            <a:spAutoFit/>
          </a:bodyPr>
          <a:lstStyle/>
          <a:p>
            <a:r>
              <a:rPr lang="en-US" sz="2000" b="1" dirty="0">
                <a:solidFill>
                  <a:schemeClr val="accent2"/>
                </a:solidFill>
              </a:rPr>
              <a:t>Respect</a:t>
            </a:r>
          </a:p>
          <a:p>
            <a:r>
              <a:rPr lang="en-US" sz="1600" dirty="0"/>
              <a:t>We are kind to others.</a:t>
            </a:r>
          </a:p>
          <a:p>
            <a:r>
              <a:rPr lang="en-US" sz="2000" b="1" dirty="0">
                <a:solidFill>
                  <a:schemeClr val="accent4"/>
                </a:solidFill>
              </a:rPr>
              <a:t>Responsibility</a:t>
            </a:r>
            <a:r>
              <a:rPr lang="en-US" sz="1800" b="1" dirty="0">
                <a:solidFill>
                  <a:schemeClr val="accent4"/>
                </a:solidFill>
              </a:rPr>
              <a:t> </a:t>
            </a:r>
          </a:p>
          <a:p>
            <a:r>
              <a:rPr lang="en-US" sz="1600" dirty="0"/>
              <a:t>We take care of our things at home, at school, and in the neighborhood</a:t>
            </a:r>
            <a:r>
              <a:rPr lang="en-US" dirty="0"/>
              <a:t>.</a:t>
            </a:r>
          </a:p>
          <a:p>
            <a:r>
              <a:rPr lang="en-US" sz="2000" b="1" dirty="0">
                <a:solidFill>
                  <a:srgbClr val="FFFF00"/>
                </a:solidFill>
              </a:rPr>
              <a:t>Integrity </a:t>
            </a:r>
          </a:p>
          <a:p>
            <a:r>
              <a:rPr lang="en-US" sz="1600" dirty="0"/>
              <a:t>We are learning to do the right thing.</a:t>
            </a:r>
          </a:p>
          <a:p>
            <a:r>
              <a:rPr lang="en-US" sz="2000" b="1" dirty="0">
                <a:solidFill>
                  <a:srgbClr val="00B050"/>
                </a:solidFill>
              </a:rPr>
              <a:t>Perseverance</a:t>
            </a:r>
          </a:p>
          <a:p>
            <a:r>
              <a:rPr lang="en-US" sz="1600" dirty="0"/>
              <a:t>We keep trying.</a:t>
            </a:r>
          </a:p>
          <a:p>
            <a:r>
              <a:rPr lang="en-US" sz="2000" b="1" dirty="0">
                <a:solidFill>
                  <a:schemeClr val="accent3">
                    <a:lumMod val="75000"/>
                  </a:schemeClr>
                </a:solidFill>
              </a:rPr>
              <a:t>Service </a:t>
            </a:r>
          </a:p>
          <a:p>
            <a:r>
              <a:rPr lang="en-US" sz="1600" dirty="0"/>
              <a:t>We take care of others.</a:t>
            </a:r>
          </a:p>
          <a:p>
            <a:r>
              <a:rPr lang="en-US" dirty="0"/>
              <a:t/>
            </a:r>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22"/>
        <p:cNvGrpSpPr/>
        <p:nvPr/>
      </p:nvGrpSpPr>
      <p:grpSpPr>
        <a:xfrm>
          <a:off x="0" y="0"/>
          <a:ext cx="0" cy="0"/>
          <a:chOff x="0" y="0"/>
          <a:chExt cx="0" cy="0"/>
        </a:xfrm>
      </p:grpSpPr>
      <p:sp>
        <p:nvSpPr>
          <p:cNvPr id="923" name="Google Shape;923;p29"/>
          <p:cNvSpPr txBox="1">
            <a:spLocks noGrp="1"/>
          </p:cNvSpPr>
          <p:nvPr>
            <p:ph type="ctrTitle" idx="4294967295"/>
          </p:nvPr>
        </p:nvSpPr>
        <p:spPr>
          <a:xfrm>
            <a:off x="1355800" y="127280"/>
            <a:ext cx="7102500" cy="8649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400" dirty="0" smtClean="0"/>
              <a:t>Additional Information</a:t>
            </a:r>
            <a:endParaRPr sz="4400" dirty="0"/>
          </a:p>
        </p:txBody>
      </p:sp>
      <p:sp>
        <p:nvSpPr>
          <p:cNvPr id="924" name="Google Shape;924;p29"/>
          <p:cNvSpPr txBox="1">
            <a:spLocks noGrp="1"/>
          </p:cNvSpPr>
          <p:nvPr>
            <p:ph type="subTitle" idx="4294967295"/>
          </p:nvPr>
        </p:nvSpPr>
        <p:spPr>
          <a:xfrm>
            <a:off x="1355800" y="1099226"/>
            <a:ext cx="7102500" cy="3842425"/>
          </a:xfrm>
          <a:prstGeom prst="rect">
            <a:avLst/>
          </a:prstGeom>
        </p:spPr>
        <p:txBody>
          <a:bodyPr spcFirstLastPara="1" wrap="square" lIns="0" tIns="0" rIns="0" bIns="0" anchor="t" anchorCtr="0">
            <a:noAutofit/>
          </a:bodyPr>
          <a:lstStyle/>
          <a:p>
            <a:pPr marL="285750" lvl="0" indent="-285750" algn="l" rtl="0">
              <a:spcBef>
                <a:spcPts val="600"/>
              </a:spcBef>
              <a:spcAft>
                <a:spcPts val="1000"/>
              </a:spcAft>
              <a:buFont typeface="Courier New" panose="02070309020205020404" pitchFamily="49" charset="0"/>
              <a:buChar char="o"/>
            </a:pPr>
            <a:r>
              <a:rPr lang="en-US" sz="1800" dirty="0" smtClean="0">
                <a:solidFill>
                  <a:schemeClr val="accent4"/>
                </a:solidFill>
              </a:rPr>
              <a:t>Parent Handbook</a:t>
            </a:r>
          </a:p>
          <a:p>
            <a:pPr marL="285750" lvl="0" indent="-285750" algn="l" rtl="0">
              <a:spcBef>
                <a:spcPts val="600"/>
              </a:spcBef>
              <a:spcAft>
                <a:spcPts val="1000"/>
              </a:spcAft>
              <a:buFont typeface="Courier New" panose="02070309020205020404" pitchFamily="49" charset="0"/>
              <a:buChar char="o"/>
            </a:pPr>
            <a:r>
              <a:rPr lang="en-US" sz="1800" dirty="0" smtClean="0">
                <a:solidFill>
                  <a:schemeClr val="accent4"/>
                </a:solidFill>
              </a:rPr>
              <a:t>Nutrition</a:t>
            </a:r>
          </a:p>
          <a:p>
            <a:pPr marL="285750" lvl="0" indent="-285750" algn="l" rtl="0">
              <a:spcBef>
                <a:spcPts val="600"/>
              </a:spcBef>
              <a:spcAft>
                <a:spcPts val="1000"/>
              </a:spcAft>
              <a:buFont typeface="Courier New" panose="02070309020205020404" pitchFamily="49" charset="0"/>
              <a:buChar char="o"/>
            </a:pPr>
            <a:r>
              <a:rPr lang="en-US" sz="1800" dirty="0" smtClean="0">
                <a:solidFill>
                  <a:schemeClr val="accent4"/>
                </a:solidFill>
              </a:rPr>
              <a:t>Free and Reduced Lunch Forms</a:t>
            </a:r>
          </a:p>
          <a:p>
            <a:pPr marL="285750" lvl="0" indent="-285750" algn="l" rtl="0">
              <a:spcBef>
                <a:spcPts val="600"/>
              </a:spcBef>
              <a:spcAft>
                <a:spcPts val="1000"/>
              </a:spcAft>
              <a:buFont typeface="Courier New" panose="02070309020205020404" pitchFamily="49" charset="0"/>
              <a:buChar char="o"/>
            </a:pPr>
            <a:r>
              <a:rPr lang="en-US" sz="1800" dirty="0" smtClean="0">
                <a:solidFill>
                  <a:schemeClr val="accent4"/>
                </a:solidFill>
              </a:rPr>
              <a:t>Community Needs Assessment</a:t>
            </a:r>
            <a:endParaRPr sz="1800" dirty="0">
              <a:solidFill>
                <a:schemeClr val="accent4"/>
              </a:solidFill>
            </a:endParaRPr>
          </a:p>
        </p:txBody>
      </p:sp>
      <p:sp>
        <p:nvSpPr>
          <p:cNvPr id="925" name="Google Shape;925;p2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HighScope</a:t>
            </a:r>
            <a:endParaRPr dirty="0"/>
          </a:p>
        </p:txBody>
      </p:sp>
      <p:sp>
        <p:nvSpPr>
          <p:cNvPr id="775" name="Google Shape;775;p16"/>
          <p:cNvSpPr txBox="1">
            <a:spLocks noGrp="1"/>
          </p:cNvSpPr>
          <p:nvPr>
            <p:ph type="body" idx="2"/>
          </p:nvPr>
        </p:nvSpPr>
        <p:spPr>
          <a:xfrm flipH="1">
            <a:off x="7731094" y="1352550"/>
            <a:ext cx="45719" cy="3420900"/>
          </a:xfrm>
          <a:prstGeom prst="rect">
            <a:avLst/>
          </a:prstGeom>
        </p:spPr>
        <p:txBody>
          <a:bodyPr spcFirstLastPara="1" wrap="square" lIns="0" tIns="0" rIns="0" bIns="0" anchor="t" anchorCtr="0">
            <a:noAutofit/>
          </a:bodyPr>
          <a:lstStyle/>
          <a:p>
            <a:pPr marL="0" lvl="0" indent="0" algn="l" rtl="0">
              <a:spcBef>
                <a:spcPts val="1000"/>
              </a:spcBef>
              <a:spcAft>
                <a:spcPts val="1000"/>
              </a:spcAft>
              <a:buClr>
                <a:schemeClr val="dk1"/>
              </a:buClr>
              <a:buSzPts val="1100"/>
              <a:buFont typeface="Arial"/>
              <a:buNone/>
            </a:pPr>
            <a:endParaRPr sz="1200" b="1" dirty="0"/>
          </a:p>
        </p:txBody>
      </p:sp>
      <p:sp>
        <p:nvSpPr>
          <p:cNvPr id="776" name="Google Shape;776;p16"/>
          <p:cNvSpPr txBox="1">
            <a:spLocks noGrp="1"/>
          </p:cNvSpPr>
          <p:nvPr>
            <p:ph type="body" idx="1"/>
          </p:nvPr>
        </p:nvSpPr>
        <p:spPr>
          <a:xfrm>
            <a:off x="829000" y="1352550"/>
            <a:ext cx="6717312" cy="3420900"/>
          </a:xfrm>
          <a:prstGeom prst="rect">
            <a:avLst/>
          </a:prstGeom>
        </p:spPr>
        <p:txBody>
          <a:bodyPr spcFirstLastPara="1" wrap="square" lIns="0" tIns="0" rIns="0" bIns="0" anchor="t" anchorCtr="0">
            <a:noAutofit/>
          </a:bodyPr>
          <a:lstStyle/>
          <a:p>
            <a:pPr fontAlgn="base"/>
            <a:r>
              <a:rPr lang="en-US" sz="1600" dirty="0"/>
              <a:t>High Scope is a research based curriculum.  </a:t>
            </a:r>
          </a:p>
          <a:p>
            <a:pPr fontAlgn="base"/>
            <a:r>
              <a:rPr lang="en-US" sz="1600" dirty="0"/>
              <a:t>The High/Scope Educational approach is about helping students: </a:t>
            </a:r>
            <a:br>
              <a:rPr lang="en-US" sz="1600" dirty="0"/>
            </a:br>
            <a:r>
              <a:rPr lang="en-US" sz="1600" dirty="0"/>
              <a:t>Become independent, responsible and confident ~ ready for success in school. </a:t>
            </a:r>
          </a:p>
          <a:p>
            <a:pPr fontAlgn="base"/>
            <a:r>
              <a:rPr lang="en-US" sz="1600" dirty="0"/>
              <a:t>Learn to plan many of their own activities, carry them out and talk with other children and their teacher about what they have done (Plan-Do-Review).</a:t>
            </a:r>
          </a:p>
          <a:p>
            <a:pPr fontAlgn="base"/>
            <a:r>
              <a:rPr lang="en-US" sz="1600" dirty="0"/>
              <a:t>Learn through active involvement with people, materials, events and ideas.</a:t>
            </a:r>
          </a:p>
          <a:p>
            <a:pPr marL="0" lvl="0" indent="0" algn="l" rtl="0">
              <a:spcBef>
                <a:spcPts val="600"/>
              </a:spcBef>
              <a:spcAft>
                <a:spcPts val="0"/>
              </a:spcAft>
              <a:buClr>
                <a:schemeClr val="dk1"/>
              </a:buClr>
              <a:buSzPts val="1100"/>
              <a:buFont typeface="Arial"/>
              <a:buNone/>
            </a:pPr>
            <a:endParaRPr dirty="0"/>
          </a:p>
        </p:txBody>
      </p:sp>
      <p:sp>
        <p:nvSpPr>
          <p:cNvPr id="777" name="Google Shape;777;p16"/>
          <p:cNvSpPr txBox="1">
            <a:spLocks noGrp="1"/>
          </p:cNvSpPr>
          <p:nvPr>
            <p:ph type="body" idx="2"/>
          </p:nvPr>
        </p:nvSpPr>
        <p:spPr>
          <a:xfrm>
            <a:off x="829000" y="3829725"/>
            <a:ext cx="6902100" cy="634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accent5"/>
              </a:solidFill>
            </a:endParaRPr>
          </a:p>
          <a:p>
            <a:pPr marL="0" lvl="0" indent="0" algn="l" rtl="0">
              <a:spcBef>
                <a:spcPts val="0"/>
              </a:spcBef>
              <a:spcAft>
                <a:spcPts val="0"/>
              </a:spcAft>
              <a:buNone/>
            </a:pPr>
            <a:endParaRPr sz="1200" dirty="0">
              <a:solidFill>
                <a:schemeClr val="accent5"/>
              </a:solidFill>
            </a:endParaRP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Preschool Curriculum &amp; Quality Standards (cont.)</a:t>
            </a:r>
            <a:endParaRPr lang="en-US" dirty="0"/>
          </a:p>
        </p:txBody>
      </p:sp>
      <p:sp>
        <p:nvSpPr>
          <p:cNvPr id="3" name="Text Placeholder 2"/>
          <p:cNvSpPr>
            <a:spLocks noGrp="1"/>
          </p:cNvSpPr>
          <p:nvPr>
            <p:ph type="body" idx="1"/>
          </p:nvPr>
        </p:nvSpPr>
        <p:spPr>
          <a:xfrm>
            <a:off x="829000" y="1075174"/>
            <a:ext cx="6902100" cy="4068325"/>
          </a:xfrm>
        </p:spPr>
        <p:txBody>
          <a:bodyPr/>
          <a:lstStyle/>
          <a:p>
            <a:pPr fontAlgn="base"/>
            <a:r>
              <a:rPr lang="en-US" sz="1600" dirty="0"/>
              <a:t>Gain knowledge and skills in important content areas, such as creative representation, language and literacy, initiative and social relations, movement, music and classification, number, space and time.</a:t>
            </a:r>
            <a:r>
              <a:rPr lang="en-US" sz="1600" b="1" dirty="0"/>
              <a:t> </a:t>
            </a:r>
            <a:endParaRPr lang="en-US" sz="1600" dirty="0"/>
          </a:p>
          <a:p>
            <a:pPr fontAlgn="base"/>
            <a:r>
              <a:rPr lang="en-US" sz="1600" dirty="0"/>
              <a:t>The classroom is divided into interest areas.  We have the block area, art area, sand/water area, book/writing area, toy area, house area, music and movement area, and computer area.  </a:t>
            </a:r>
          </a:p>
          <a:p>
            <a:pPr fontAlgn="base"/>
            <a:r>
              <a:rPr lang="en-US" sz="1600" dirty="0"/>
              <a:t>We follow a consistent daily routine. </a:t>
            </a:r>
          </a:p>
          <a:p>
            <a:pPr fontAlgn="base"/>
            <a:r>
              <a:rPr lang="en-US" sz="1600" dirty="0"/>
              <a:t>Conflict Resolution </a:t>
            </a:r>
          </a:p>
          <a:p>
            <a:pPr marL="139700" indent="0" algn="ctr">
              <a:buNone/>
            </a:pPr>
            <a:r>
              <a:rPr lang="en-US" sz="1600" b="1" dirty="0" smtClean="0"/>
              <a:t>     New </a:t>
            </a:r>
            <a:r>
              <a:rPr lang="en-US" sz="1600" b="1" dirty="0"/>
              <a:t>Jersey Department of Education Standards of Quality</a:t>
            </a:r>
            <a:endParaRPr lang="en-US" sz="1600" dirty="0"/>
          </a:p>
          <a:p>
            <a:r>
              <a:rPr lang="en-US" sz="1600" dirty="0"/>
              <a:t>~The Department of Education's Preschool Teaching and Learning Expectations: Standards of Quality sets a standard for preschool learning outcomes and serves as a benchmark for determining how effectively the classroom curriculum is being implemented. </a:t>
            </a:r>
            <a:r>
              <a:rPr lang="en-US" dirty="0"/>
              <a:t/>
            </a:r>
            <a:br>
              <a:rPr lang="en-US" dirty="0"/>
            </a:b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60583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3" name="Google Shape;783;p17"/>
          <p:cNvSpPr txBox="1">
            <a:spLocks noGrp="1"/>
          </p:cNvSpPr>
          <p:nvPr>
            <p:ph type="ctrTitle" idx="4294967295"/>
          </p:nvPr>
        </p:nvSpPr>
        <p:spPr>
          <a:xfrm>
            <a:off x="612843" y="486384"/>
            <a:ext cx="8210144" cy="729574"/>
          </a:xfrm>
          <a:prstGeom prst="rect">
            <a:avLst/>
          </a:prstGeom>
        </p:spPr>
        <p:txBody>
          <a:bodyPr spcFirstLastPara="1" wrap="square" lIns="0" tIns="0" rIns="0" bIns="0" anchor="b" anchorCtr="0">
            <a:noAutofit/>
          </a:bodyPr>
          <a:lstStyle/>
          <a:p>
            <a:pPr lvl="0" algn="ctr"/>
            <a:r>
              <a:rPr lang="en-US" sz="4000" dirty="0" smtClean="0"/>
              <a:t>Child Observation Record (COR)</a:t>
            </a:r>
            <a:endParaRPr sz="4000" dirty="0"/>
          </a:p>
        </p:txBody>
      </p:sp>
      <p:sp>
        <p:nvSpPr>
          <p:cNvPr id="784" name="Google Shape;784;p17"/>
          <p:cNvSpPr txBox="1">
            <a:spLocks noGrp="1"/>
          </p:cNvSpPr>
          <p:nvPr>
            <p:ph type="subTitle" idx="4294967295"/>
          </p:nvPr>
        </p:nvSpPr>
        <p:spPr>
          <a:xfrm>
            <a:off x="1277675" y="1994170"/>
            <a:ext cx="6593700" cy="2225655"/>
          </a:xfrm>
          <a:prstGeom prst="rect">
            <a:avLst/>
          </a:prstGeom>
        </p:spPr>
        <p:txBody>
          <a:bodyPr spcFirstLastPara="1" wrap="square" lIns="0" tIns="0" rIns="0" bIns="0" anchor="t" anchorCtr="0">
            <a:noAutofit/>
          </a:bodyPr>
          <a:lstStyle/>
          <a:p>
            <a:pPr marL="285750" indent="-285750"/>
            <a:r>
              <a:rPr lang="en-US" sz="1800" dirty="0"/>
              <a:t>We use the child observation record to assess your child’s overall </a:t>
            </a:r>
            <a:r>
              <a:rPr lang="en-US" sz="1800" dirty="0" smtClean="0"/>
              <a:t>development through</a:t>
            </a:r>
            <a:r>
              <a:rPr lang="en-US" sz="1800" dirty="0" smtClean="0"/>
              <a:t> </a:t>
            </a:r>
            <a:r>
              <a:rPr lang="en-US" sz="1800" dirty="0" smtClean="0"/>
              <a:t>the use of observation </a:t>
            </a:r>
            <a:r>
              <a:rPr lang="en-US" sz="1800" dirty="0"/>
              <a:t>and anecdotal records.  We focus on children’s strengths and </a:t>
            </a:r>
            <a:r>
              <a:rPr lang="en-US" sz="1800" dirty="0" smtClean="0"/>
              <a:t>support further learning</a:t>
            </a:r>
            <a:r>
              <a:rPr lang="en-US" sz="1800" dirty="0" smtClean="0"/>
              <a:t>.</a:t>
            </a:r>
            <a:endParaRPr lang="en-US" sz="1800" dirty="0" smtClean="0"/>
          </a:p>
        </p:txBody>
      </p:sp>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7004"/>
            <a:ext cx="7485900" cy="65175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Role of Families</a:t>
            </a:r>
            <a:endParaRPr dirty="0"/>
          </a:p>
        </p:txBody>
      </p:sp>
      <p:sp>
        <p:nvSpPr>
          <p:cNvPr id="792" name="Google Shape;792;p18"/>
          <p:cNvSpPr txBox="1">
            <a:spLocks noGrp="1"/>
          </p:cNvSpPr>
          <p:nvPr>
            <p:ph type="subTitle" idx="1"/>
          </p:nvPr>
        </p:nvSpPr>
        <p:spPr>
          <a:xfrm>
            <a:off x="1339698" y="1697050"/>
            <a:ext cx="6752700" cy="7848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0"/>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HD Meeting</a:t>
            </a:r>
            <a:r>
              <a:rPr lang="en-US" dirty="0" smtClean="0"/>
              <a:t>s</a:t>
            </a:r>
            <a:endParaRPr dirty="0"/>
          </a:p>
        </p:txBody>
      </p:sp>
      <p:sp>
        <p:nvSpPr>
          <p:cNvPr id="808" name="Google Shape;808;p20"/>
          <p:cNvSpPr txBox="1">
            <a:spLocks noGrp="1"/>
          </p:cNvSpPr>
          <p:nvPr>
            <p:ph type="body" idx="1"/>
          </p:nvPr>
        </p:nvSpPr>
        <p:spPr>
          <a:xfrm>
            <a:off x="829000" y="1352549"/>
            <a:ext cx="6902100" cy="3711820"/>
          </a:xfrm>
          <a:prstGeom prst="rect">
            <a:avLst/>
          </a:prstGeom>
        </p:spPr>
        <p:txBody>
          <a:bodyPr spcFirstLastPara="1" wrap="square" lIns="0" tIns="0" rIns="0" bIns="0" anchor="t" anchorCtr="0">
            <a:noAutofit/>
          </a:bodyPr>
          <a:lstStyle/>
          <a:p>
            <a:pPr lvl="1" fontAlgn="base"/>
            <a:r>
              <a:rPr lang="en-US" sz="1600" dirty="0" smtClean="0"/>
              <a:t>Find </a:t>
            </a:r>
            <a:r>
              <a:rPr lang="en-US" sz="1600" dirty="0"/>
              <a:t>a quiet location to join meetings</a:t>
            </a:r>
          </a:p>
          <a:p>
            <a:pPr lvl="1" fontAlgn="base"/>
            <a:r>
              <a:rPr lang="en-US" sz="1600" dirty="0"/>
              <a:t>Ensure background is appropriate and not distracting</a:t>
            </a:r>
          </a:p>
          <a:p>
            <a:pPr lvl="1" fontAlgn="base"/>
            <a:r>
              <a:rPr lang="en-US" sz="1600" dirty="0"/>
              <a:t>Dress in appropriate attire as required by the district dress code</a:t>
            </a:r>
          </a:p>
          <a:p>
            <a:pPr lvl="1" fontAlgn="base"/>
            <a:r>
              <a:rPr lang="en-US" sz="1600" dirty="0"/>
              <a:t>Avoid locations where others may unknowingly enter camera view</a:t>
            </a:r>
          </a:p>
          <a:p>
            <a:pPr lvl="1" fontAlgn="base"/>
            <a:r>
              <a:rPr lang="en-US" sz="1600" dirty="0"/>
              <a:t>Mute microphones and cameras before entering meetings</a:t>
            </a:r>
          </a:p>
          <a:p>
            <a:pPr lvl="1" fontAlgn="base"/>
            <a:r>
              <a:rPr lang="en-US" sz="1600" dirty="0"/>
              <a:t>Wait for a signal from the teacher to unmute microphone</a:t>
            </a:r>
          </a:p>
          <a:p>
            <a:pPr lvl="1" fontAlgn="base"/>
            <a:r>
              <a:rPr lang="en-US" sz="1600" dirty="0"/>
              <a:t>Be sure to leave the meeting and close the browser window at the end of each session</a:t>
            </a:r>
          </a:p>
        </p:txBody>
      </p:sp>
      <p:sp>
        <p:nvSpPr>
          <p:cNvPr id="809" name="Google Shape;809;p2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685800" y="127279"/>
            <a:ext cx="7772400" cy="77739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smtClean="0"/>
              <a:t>Daily Structure</a:t>
            </a:r>
            <a:endParaRPr sz="4800" dirty="0"/>
          </a:p>
        </p:txBody>
      </p:sp>
      <p:sp>
        <p:nvSpPr>
          <p:cNvPr id="815" name="Google Shape;815;p21"/>
          <p:cNvSpPr txBox="1">
            <a:spLocks noGrp="1"/>
          </p:cNvSpPr>
          <p:nvPr>
            <p:ph type="subTitle" idx="4294967295"/>
          </p:nvPr>
        </p:nvSpPr>
        <p:spPr>
          <a:xfrm>
            <a:off x="685800" y="904672"/>
            <a:ext cx="7772400" cy="3501958"/>
          </a:xfrm>
          <a:prstGeom prst="rect">
            <a:avLst/>
          </a:prstGeom>
        </p:spPr>
        <p:txBody>
          <a:bodyPr spcFirstLastPara="1" wrap="square" lIns="0" tIns="0" rIns="0" bIns="0" anchor="t" anchorCtr="0">
            <a:noAutofit/>
          </a:bodyPr>
          <a:lstStyle/>
          <a:p>
            <a:pPr lvl="1" fontAlgn="base"/>
            <a:r>
              <a:rPr lang="en-US" sz="1200" dirty="0" smtClean="0"/>
              <a:t>Families</a:t>
            </a:r>
          </a:p>
          <a:p>
            <a:pPr lvl="2" fontAlgn="base">
              <a:spcBef>
                <a:spcPts val="600"/>
              </a:spcBef>
            </a:pPr>
            <a:r>
              <a:rPr lang="en-US" sz="1200" dirty="0" smtClean="0"/>
              <a:t>Encouraged to participate in daily morning</a:t>
            </a:r>
          </a:p>
          <a:p>
            <a:pPr lvl="2" fontAlgn="base">
              <a:spcBef>
                <a:spcPts val="600"/>
              </a:spcBef>
            </a:pPr>
            <a:r>
              <a:rPr lang="en-US" sz="1200" dirty="0" smtClean="0"/>
              <a:t>Review postings</a:t>
            </a:r>
          </a:p>
          <a:p>
            <a:pPr lvl="2" fontAlgn="base">
              <a:spcBef>
                <a:spcPts val="600"/>
              </a:spcBef>
            </a:pPr>
            <a:r>
              <a:rPr lang="en-US" sz="1200" dirty="0" smtClean="0"/>
              <a:t>Send in photos and/or videos of children participating in activities</a:t>
            </a:r>
          </a:p>
          <a:p>
            <a:pPr lvl="2" fontAlgn="base">
              <a:spcBef>
                <a:spcPts val="600"/>
              </a:spcBef>
            </a:pPr>
            <a:r>
              <a:rPr lang="en-US" sz="1200" dirty="0" smtClean="0"/>
              <a:t>Encouraged to schedule and participate in private HD meetings/conversations</a:t>
            </a:r>
          </a:p>
          <a:p>
            <a:pPr lvl="1" fontAlgn="base">
              <a:spcBef>
                <a:spcPts val="600"/>
              </a:spcBef>
            </a:pPr>
            <a:r>
              <a:rPr lang="en-US" sz="1200" dirty="0" smtClean="0"/>
              <a:t>Classroom </a:t>
            </a:r>
            <a:r>
              <a:rPr lang="en-US" sz="1200" dirty="0"/>
              <a:t>Teachers</a:t>
            </a:r>
          </a:p>
          <a:p>
            <a:pPr lvl="2" fontAlgn="base">
              <a:spcBef>
                <a:spcPts val="600"/>
              </a:spcBef>
            </a:pPr>
            <a:r>
              <a:rPr lang="en-US" sz="1200" dirty="0"/>
              <a:t>Classroom teachers will host a daily morning meeting via HD Meeting</a:t>
            </a:r>
          </a:p>
          <a:p>
            <a:pPr lvl="2" fontAlgn="base">
              <a:spcBef>
                <a:spcPts val="600"/>
              </a:spcBef>
            </a:pPr>
            <a:r>
              <a:rPr lang="en-US" sz="1200" dirty="0"/>
              <a:t>Classroom teachers will post recorded videos to COR Advantage  for Read Aloud and Small Group and  Large Group</a:t>
            </a:r>
          </a:p>
          <a:p>
            <a:pPr lvl="2" fontAlgn="base">
              <a:spcBef>
                <a:spcPts val="600"/>
              </a:spcBef>
            </a:pPr>
            <a:r>
              <a:rPr lang="en-US" sz="1200" dirty="0"/>
              <a:t>Classroom teachers will hold two live availability sessions and/or scheduled family contact, to provide additional support, as follows: two hours in the AM and two hours in the PM during normal school </a:t>
            </a:r>
            <a:r>
              <a:rPr lang="en-US" sz="1200" dirty="0" smtClean="0"/>
              <a:t>hours</a:t>
            </a:r>
            <a:endParaRPr sz="1200" dirty="0"/>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2"/>
          <p:cNvSpPr txBox="1">
            <a:spLocks noGrp="1"/>
          </p:cNvSpPr>
          <p:nvPr>
            <p:ph type="body" idx="1"/>
          </p:nvPr>
        </p:nvSpPr>
        <p:spPr>
          <a:xfrm>
            <a:off x="191385" y="1352550"/>
            <a:ext cx="7091917" cy="3420900"/>
          </a:xfrm>
          <a:prstGeom prst="rect">
            <a:avLst/>
          </a:prstGeom>
        </p:spPr>
        <p:txBody>
          <a:bodyPr spcFirstLastPara="1" wrap="square" lIns="0" tIns="0" rIns="0" bIns="0" anchor="t" anchorCtr="0">
            <a:noAutofit/>
          </a:bodyPr>
          <a:lstStyle/>
          <a:p>
            <a:pPr marL="0" lvl="0" indent="0">
              <a:buNone/>
            </a:pPr>
            <a:r>
              <a:rPr lang="en-US" b="1" dirty="0"/>
              <a:t>Preschool District Social Worker</a:t>
            </a:r>
          </a:p>
          <a:p>
            <a:r>
              <a:rPr lang="en-US" sz="1400" dirty="0" smtClean="0"/>
              <a:t>Welcome </a:t>
            </a:r>
            <a:r>
              <a:rPr lang="en-US" sz="1400" dirty="0"/>
              <a:t>to the 2020-21 school year! My name is Jamillah Parker and I am the Preschool District Social Worker. This is my 15th school year. What an interesting season that we are living in!! I'm here to help you and your family to navigate things as best as I can. I provide services and support to families, students, staff, and the community, whether through my referral services or direct contact. I am the </a:t>
            </a:r>
            <a:r>
              <a:rPr lang="en-US" sz="1400" dirty="0" smtClean="0"/>
              <a:t>Anti-Bullying </a:t>
            </a:r>
            <a:r>
              <a:rPr lang="en-US" sz="1400" dirty="0"/>
              <a:t>Specialist for PECEC.  I encourage you to reach out to me should you have any concerns regarding your child or you need any resources or services for your family. </a:t>
            </a:r>
          </a:p>
          <a:p>
            <a:r>
              <a:rPr lang="en-US" sz="1400" b="1" dirty="0"/>
              <a:t>**CONFIDENTIALITY** Please note that all information discussed is confidential between you, your child, and myself unless you or your child are planning to hurt yourselves, someone else, or someone is hurting you or them.</a:t>
            </a:r>
            <a:endParaRPr lang="en-US" sz="1400" dirty="0"/>
          </a:p>
          <a:p>
            <a:r>
              <a:rPr lang="en-US" sz="1400" dirty="0"/>
              <a:t>I look forward to meeting you and assisting in any way possible! Please email me at japarker@pemb.org or give me a call at 609-893-8141, ext. 1046</a:t>
            </a:r>
          </a:p>
          <a:p>
            <a:pPr marL="0" lvl="0" indent="0" algn="l" rtl="0">
              <a:spcBef>
                <a:spcPts val="600"/>
              </a:spcBef>
              <a:spcAft>
                <a:spcPts val="0"/>
              </a:spcAft>
              <a:buNone/>
            </a:pPr>
            <a:endParaRPr b="1" dirty="0"/>
          </a:p>
          <a:p>
            <a:pPr marL="0" lvl="0" indent="0" algn="l" rtl="0">
              <a:spcBef>
                <a:spcPts val="1000"/>
              </a:spcBef>
              <a:spcAft>
                <a:spcPts val="1000"/>
              </a:spcAft>
              <a:buNone/>
            </a:pPr>
            <a:endParaRPr dirty="0"/>
          </a:p>
        </p:txBody>
      </p:sp>
      <p:sp>
        <p:nvSpPr>
          <p:cNvPr id="826" name="Google Shape;826;p22"/>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Support Services</a:t>
            </a:r>
            <a:endParaRPr dirty="0"/>
          </a:p>
        </p:txBody>
      </p:sp>
      <p:sp>
        <p:nvSpPr>
          <p:cNvPr id="827" name="Google Shape;827;p22"/>
          <p:cNvSpPr txBox="1">
            <a:spLocks noGrp="1"/>
          </p:cNvSpPr>
          <p:nvPr>
            <p:ph type="body" idx="2"/>
          </p:nvPr>
        </p:nvSpPr>
        <p:spPr>
          <a:xfrm>
            <a:off x="7602279" y="1352550"/>
            <a:ext cx="128816" cy="3420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b="1" dirty="0"/>
          </a:p>
        </p:txBody>
      </p:sp>
      <p:sp>
        <p:nvSpPr>
          <p:cNvPr id="828" name="Google Shape;828;p2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00" y="127280"/>
            <a:ext cx="6902100" cy="415332"/>
          </a:xfrm>
        </p:spPr>
        <p:txBody>
          <a:bodyPr/>
          <a:lstStyle/>
          <a:p>
            <a:r>
              <a:rPr lang="en-US" dirty="0" smtClean="0"/>
              <a:t>CPIS</a:t>
            </a:r>
            <a:endParaRPr lang="en-US" dirty="0"/>
          </a:p>
        </p:txBody>
      </p:sp>
      <p:sp>
        <p:nvSpPr>
          <p:cNvPr id="3" name="Text Placeholder 2"/>
          <p:cNvSpPr>
            <a:spLocks noGrp="1"/>
          </p:cNvSpPr>
          <p:nvPr>
            <p:ph type="body" idx="1"/>
          </p:nvPr>
        </p:nvSpPr>
        <p:spPr>
          <a:xfrm>
            <a:off x="829000" y="542612"/>
            <a:ext cx="6902100" cy="4151337"/>
          </a:xfrm>
        </p:spPr>
        <p:txBody>
          <a:bodyPr/>
          <a:lstStyle/>
          <a:p>
            <a:r>
              <a:rPr lang="en-US" sz="1400" dirty="0"/>
              <a:t>The Community Parent Involvement Specialist (CPIS) enhances and supports family involvement in the preschool program. Through workshops, support groups and family activities, the CPIS strives to make each family’s preschool experience a positive and rewarding one</a:t>
            </a:r>
            <a:r>
              <a:rPr lang="en-US" sz="1400" dirty="0" smtClean="0"/>
              <a:t>.</a:t>
            </a:r>
          </a:p>
          <a:p>
            <a:r>
              <a:rPr lang="en-US" sz="1400" dirty="0" smtClean="0"/>
              <a:t>The </a:t>
            </a:r>
            <a:r>
              <a:rPr lang="en-US" sz="1400" dirty="0"/>
              <a:t>CPIS chairs the Preschool Advisory Council, where both the school community and local community are involved in addressing the needs of the students and the program. The CPIS also chairs the Parent Involvement Committee. Parent/family activities are planned and implemented to enhance the school-home relationship. The CPIS facilitates the early enrollment of new registrants and assists in the preschool orientation workshops to help families and children get acquainted with their new school environment. </a:t>
            </a:r>
            <a:endParaRPr lang="en-US" sz="1400" dirty="0" smtClean="0"/>
          </a:p>
          <a:p>
            <a:r>
              <a:rPr lang="en-US" sz="1400" dirty="0"/>
              <a:t>If you would like to confidentially share your concerns, needs and ideas I would like to hear from you</a:t>
            </a:r>
            <a:r>
              <a:rPr lang="en-US" sz="1400" dirty="0" smtClean="0"/>
              <a:t>.  Please </a:t>
            </a:r>
            <a:r>
              <a:rPr lang="en-US" sz="1400" dirty="0"/>
              <a:t>reach out to me, your opinion matters.</a:t>
            </a:r>
          </a:p>
          <a:p>
            <a:pPr marL="139700" indent="0">
              <a:buNone/>
            </a:pPr>
            <a:r>
              <a:rPr lang="en-US" sz="1400" dirty="0"/>
              <a:t>Michelle Walker</a:t>
            </a:r>
          </a:p>
          <a:p>
            <a:pPr marL="139700" indent="0">
              <a:buNone/>
            </a:pPr>
            <a:r>
              <a:rPr lang="en-US" sz="1400" dirty="0"/>
              <a:t>Community Parent Involvement Specialist – Early Childhood</a:t>
            </a:r>
          </a:p>
          <a:p>
            <a:pPr marL="139700" indent="0">
              <a:buNone/>
            </a:pPr>
            <a:r>
              <a:rPr lang="en-US" sz="1400" dirty="0"/>
              <a:t>609-893-8141 Ext. 1536</a:t>
            </a:r>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278013746"/>
      </p:ext>
    </p:extLst>
  </p:cSld>
  <p:clrMapOvr>
    <a:masterClrMapping/>
  </p:clrMapOvr>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551</Words>
  <Application>Microsoft Office PowerPoint</Application>
  <PresentationFormat>On-screen Show (16:9)</PresentationFormat>
  <Paragraphs>85</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Nunito Light</vt:lpstr>
      <vt:lpstr>Mali SemiBold</vt:lpstr>
      <vt:lpstr>Arial</vt:lpstr>
      <vt:lpstr>Courier New</vt:lpstr>
      <vt:lpstr>Ely template</vt:lpstr>
      <vt:lpstr>Pemberton Township Schools</vt:lpstr>
      <vt:lpstr>HighScope</vt:lpstr>
      <vt:lpstr>Preschool Curriculum &amp; Quality Standards (cont.)</vt:lpstr>
      <vt:lpstr>Child Observation Record (COR)</vt:lpstr>
      <vt:lpstr>Role of Families</vt:lpstr>
      <vt:lpstr>HD Meetings</vt:lpstr>
      <vt:lpstr>Daily Structure</vt:lpstr>
      <vt:lpstr>Support Services</vt:lpstr>
      <vt:lpstr>CPIS</vt:lpstr>
      <vt:lpstr>Preschool Intervention and Referral Team</vt:lpstr>
      <vt:lpstr>Master Teachers</vt:lpstr>
      <vt:lpstr>Child Study Team</vt:lpstr>
      <vt:lpstr>Core Values</vt:lpstr>
      <vt:lpstr>Additional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Pemberton Township Schools</dc:title>
  <dc:creator>Hosey, Danielle</dc:creator>
  <cp:lastModifiedBy>Hosey, Danielle</cp:lastModifiedBy>
  <cp:revision>10</cp:revision>
  <dcterms:modified xsi:type="dcterms:W3CDTF">2020-09-21T16:40:51Z</dcterms:modified>
</cp:coreProperties>
</file>